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Nunito SemiBold"/>
      <p:regular r:id="rId43"/>
      <p:bold r:id="rId44"/>
      <p:italic r:id="rId45"/>
      <p:boldItalic r:id="rId46"/>
    </p:embeddedFont>
    <p:embeddedFont>
      <p:font typeface="Amatic SC"/>
      <p:regular r:id="rId47"/>
      <p:bold r:id="rId48"/>
    </p:embeddedFont>
    <p:embeddedFont>
      <p:font typeface="Nunito"/>
      <p:regular r:id="rId49"/>
      <p:bold r:id="rId50"/>
      <p:italic r:id="rId51"/>
      <p:boldItalic r:id="rId52"/>
    </p:embeddedFont>
    <p:embeddedFont>
      <p:font typeface="Playfair Display"/>
      <p:regular r:id="rId53"/>
      <p:bold r:id="rId54"/>
      <p:italic r:id="rId55"/>
      <p:boldItalic r:id="rId56"/>
    </p:embeddedFont>
    <p:embeddedFont>
      <p:font typeface="Montserra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FB813C-3BBA-48ED-9AF9-38B60938A100}">
  <a:tblStyle styleId="{7FFB813C-3BBA-48ED-9AF9-38B60938A1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47377ED-DBA8-437A-9E1D-44FB54A18AC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NunitoSemiBold-bold.fntdata"/><Relationship Id="rId43" Type="http://schemas.openxmlformats.org/officeDocument/2006/relationships/font" Target="fonts/NunitoSemiBold-regular.fntdata"/><Relationship Id="rId46" Type="http://schemas.openxmlformats.org/officeDocument/2006/relationships/font" Target="fonts/NunitoSemiBold-boldItalic.fntdata"/><Relationship Id="rId45" Type="http://schemas.openxmlformats.org/officeDocument/2006/relationships/font" Target="fonts/Nunito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maticSC-bold.fntdata"/><Relationship Id="rId47" Type="http://schemas.openxmlformats.org/officeDocument/2006/relationships/font" Target="fonts/AmaticSC-regular.fntdata"/><Relationship Id="rId49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unito-italic.fntdata"/><Relationship Id="rId50" Type="http://schemas.openxmlformats.org/officeDocument/2006/relationships/font" Target="fonts/Nunito-bold.fntdata"/><Relationship Id="rId53" Type="http://schemas.openxmlformats.org/officeDocument/2006/relationships/font" Target="fonts/PlayfairDisplay-regular.fntdata"/><Relationship Id="rId52" Type="http://schemas.openxmlformats.org/officeDocument/2006/relationships/font" Target="fonts/Nunito-boldItalic.fntdata"/><Relationship Id="rId11" Type="http://schemas.openxmlformats.org/officeDocument/2006/relationships/slide" Target="slides/slide6.xml"/><Relationship Id="rId55" Type="http://schemas.openxmlformats.org/officeDocument/2006/relationships/font" Target="fonts/PlayfairDisplay-italic.fntdata"/><Relationship Id="rId10" Type="http://schemas.openxmlformats.org/officeDocument/2006/relationships/slide" Target="slides/slide5.xml"/><Relationship Id="rId54" Type="http://schemas.openxmlformats.org/officeDocument/2006/relationships/font" Target="fonts/PlayfairDisplay-bold.fntdata"/><Relationship Id="rId13" Type="http://schemas.openxmlformats.org/officeDocument/2006/relationships/slide" Target="slides/slide8.xml"/><Relationship Id="rId57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56" Type="http://schemas.openxmlformats.org/officeDocument/2006/relationships/font" Target="fonts/PlayfairDisplay-bold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-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859b4b13c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0859b4b13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c19f11a1c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c19f11a1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bc19f11ce7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bc19f11ce7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c19f11ce7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bc19f11ce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a updated date on this: </a:t>
            </a:r>
            <a:r>
              <a:rPr lang="en" sz="1500">
                <a:solidFill>
                  <a:srgbClr val="2B3547"/>
                </a:solidFill>
                <a:latin typeface="Nunito"/>
                <a:ea typeface="Nunito"/>
                <a:cs typeface="Nunito"/>
                <a:sym typeface="Nunito"/>
              </a:rPr>
              <a:t>Available to be viewed in PowerSchool by Feb. 17th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466d503a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466d503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c19f11ce7_0_3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bc19f11ce7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saying about this course: </a:t>
            </a: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Young Adult Literature &amp; English I Academic</a:t>
            </a:r>
            <a:endParaRPr b="1"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c19f11ce7_0_3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c19f11ce7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c19f11ce7_0_3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bc19f11ce7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c19f11ce7_0_3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bc19f11ce7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0c029fd305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0c029fd30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bc19f11ce7_0_3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bc19f11ce7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0c762cad05_2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0c762cad05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add the 25-25 planning guide to our website if available.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0892330a10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0892330a1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0892330a10_4_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0892330a10_4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0892330a10_4_3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0892330a10_4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0892330a10_6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0892330a10_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to remember to </a:t>
            </a:r>
            <a:r>
              <a:rPr lang="en"/>
              <a:t>communicate</a:t>
            </a:r>
            <a:r>
              <a:rPr lang="en"/>
              <a:t> the </a:t>
            </a:r>
            <a:r>
              <a:rPr lang="en"/>
              <a:t>prerequisite for sciences courses (EX: math)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892330a10_4_5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0892330a10_4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0892330a10_4_7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0892330a10_4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0892330a10_4_9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0892330a10_4_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0892330a10_4_1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0892330a10_4_1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0892330a10_4_13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0892330a10_4_1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0892330a10_4_15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0892330a10_4_1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UPDATE IF ANYTHING CHANGED ON PLANNING GUIDE FOR 25-26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850753011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b85075301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450390e65_1_17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450390e65_1_1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3450390e65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3450390e65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Decker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3450390e65_1_2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3450390e65_1_2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3450390e65_1_5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3450390e65_1_5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450390e65_1_8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450390e65_1_8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450390e65_1_17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450390e65_1_17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450390e65_1_17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3450390e65_1_17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0892330a10_4_17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0892330a10_4_1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c19f11ce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c19f11c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0892330a10_2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0892330a10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892330a10_2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0892330a10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0892330a10_4_19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0892330a10_4_1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892330a10_5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0892330a10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0892330a10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0892330a10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_1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Title Slide with Imag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 flipH="1" rot="10800000">
            <a:off x="0" y="78"/>
            <a:ext cx="7968900" cy="40530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>
            <p:ph idx="2" type="pic"/>
          </p:nvPr>
        </p:nvSpPr>
        <p:spPr>
          <a:xfrm>
            <a:off x="1262549" y="645708"/>
            <a:ext cx="3321300" cy="3852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3" name="Google Shape;183;p15"/>
          <p:cNvCxnSpPr/>
          <p:nvPr/>
        </p:nvCxnSpPr>
        <p:spPr>
          <a:xfrm flipH="1" rot="10800000">
            <a:off x="8192327" y="3974811"/>
            <a:ext cx="951600" cy="605100"/>
          </a:xfrm>
          <a:prstGeom prst="straightConnector1">
            <a:avLst/>
          </a:prstGeom>
          <a:noFill/>
          <a:ln cap="flat" cmpd="sng" w="4445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15" title="Title"/>
          <p:cNvSpPr txBox="1"/>
          <p:nvPr>
            <p:ph type="ctrTitle"/>
          </p:nvPr>
        </p:nvSpPr>
        <p:spPr>
          <a:xfrm>
            <a:off x="4781791" y="1504563"/>
            <a:ext cx="36402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85" name="Google Shape;185;p15" title="Subtitle"/>
          <p:cNvSpPr txBox="1"/>
          <p:nvPr>
            <p:ph idx="1" type="subTitle"/>
          </p:nvPr>
        </p:nvSpPr>
        <p:spPr>
          <a:xfrm>
            <a:off x="4781411" y="2730749"/>
            <a:ext cx="36408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186" name="Google Shape;186;p15"/>
          <p:cNvCxnSpPr/>
          <p:nvPr/>
        </p:nvCxnSpPr>
        <p:spPr>
          <a:xfrm flipH="1" rot="10800000">
            <a:off x="-13378" y="3674003"/>
            <a:ext cx="1188600" cy="601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5653">
          <p15:clr>
            <a:srgbClr val="FBAE40"/>
          </p15:clr>
        </p15:guide>
        <p15:guide id="3" pos="103">
          <p15:clr>
            <a:srgbClr val="FBAE40"/>
          </p15:clr>
        </p15:guide>
        <p15:guide id="4" orient="horz" pos="3133">
          <p15:clr>
            <a:srgbClr val="FBAE40"/>
          </p15:clr>
        </p15:guide>
        <p15:guide id="5" orient="horz" pos="107">
          <p15:clr>
            <a:srgbClr val="FBAE40"/>
          </p15:clr>
        </p15:guide>
        <p15:guide id="6" pos="1843">
          <p15:clr>
            <a:srgbClr val="FBAE40"/>
          </p15:clr>
        </p15:guide>
        <p15:guide id="7" pos="3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type="title"/>
          </p:nvPr>
        </p:nvSpPr>
        <p:spPr>
          <a:xfrm>
            <a:off x="1088684" y="603389"/>
            <a:ext cx="72024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91" name="Google Shape;191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✗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✗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3" name="Google Shape;193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4" name="Google Shape;194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py Slide 7">
  <p:cSld name="Copy Slide 7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/>
          <p:nvPr/>
        </p:nvSpPr>
        <p:spPr>
          <a:xfrm>
            <a:off x="1" y="4603028"/>
            <a:ext cx="9144000" cy="540600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>
            <p:ph type="title"/>
          </p:nvPr>
        </p:nvSpPr>
        <p:spPr>
          <a:xfrm>
            <a:off x="405517" y="183658"/>
            <a:ext cx="81780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DB"/>
              </a:buClr>
              <a:buSzPts val="1800"/>
              <a:buFont typeface="Montserrat Medium"/>
              <a:buNone/>
              <a:defRPr>
                <a:solidFill>
                  <a:srgbClr val="00AFD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98" name="Google Shape;198;p18"/>
          <p:cNvSpPr txBox="1"/>
          <p:nvPr>
            <p:ph idx="12" type="sldNum"/>
          </p:nvPr>
        </p:nvSpPr>
        <p:spPr>
          <a:xfrm>
            <a:off x="8722382" y="4748443"/>
            <a:ext cx="252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460928" y="852779"/>
            <a:ext cx="7470600" cy="3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✗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✗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5694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5694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5694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5694"/>
              </a:buClr>
              <a:buSzPts val="1400"/>
              <a:buChar char="■"/>
              <a:defRPr/>
            </a:lvl9pPr>
          </a:lstStyle>
          <a:p/>
        </p:txBody>
      </p:sp>
      <p:cxnSp>
        <p:nvCxnSpPr>
          <p:cNvPr id="200" name="Google Shape;200;p18"/>
          <p:cNvCxnSpPr/>
          <p:nvPr/>
        </p:nvCxnSpPr>
        <p:spPr>
          <a:xfrm>
            <a:off x="1622066" y="4715013"/>
            <a:ext cx="0" cy="338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8"/>
          <p:cNvCxnSpPr/>
          <p:nvPr/>
        </p:nvCxnSpPr>
        <p:spPr>
          <a:xfrm>
            <a:off x="242888" y="626662"/>
            <a:ext cx="8353500" cy="0"/>
          </a:xfrm>
          <a:prstGeom prst="straightConnector1">
            <a:avLst/>
          </a:prstGeom>
          <a:noFill/>
          <a:ln cap="flat" cmpd="sng" w="19050">
            <a:solidFill>
              <a:srgbClr val="00AFDB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2" name="Google Shape;202;p18"/>
          <p:cNvSpPr txBox="1"/>
          <p:nvPr>
            <p:ph idx="2" type="body"/>
          </p:nvPr>
        </p:nvSpPr>
        <p:spPr>
          <a:xfrm>
            <a:off x="1773725" y="4775524"/>
            <a:ext cx="66327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✗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✗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5694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5694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5694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5694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203" name="Google Shape;20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3525" y="4676738"/>
            <a:ext cx="1351388" cy="3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rtl="0" algn="ctr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rect b="b" l="l" r="r" t="t"/>
            <a:pathLst>
              <a:path extrusionOk="0" h="513236" w="873041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8" name="Google Shape;88;p7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3" name="Google Shape;103;p8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8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5" name="Google Shape;105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heritagehighfreshmen.weebly.com/uploads/2/3/2/8/23286324/sophomore_graduation_planning_grid_blank.pdf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wcpss.net/Page/53437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cs.google.com/document/d/1AQZcue-lhsCR12fMBmSfZTmkk5Brro0UbPmRTGw1gZs/edit?usp=sharing" TargetMode="External"/><Relationship Id="rId4" Type="http://schemas.openxmlformats.org/officeDocument/2006/relationships/hyperlink" Target="https://docs.google.com/document/d/1AQZcue-lhsCR12fMBmSfZTmkk5Brro0UbPmRTGw1gZs/edit?usp=sharing" TargetMode="External"/><Relationship Id="rId5" Type="http://schemas.openxmlformats.org/officeDocument/2006/relationships/hyperlink" Target="https://drive.google.com/file/d/1JzMjN0PYDHk4WG2mED_Zzg9MNMnpNgUV/view" TargetMode="External"/><Relationship Id="rId6" Type="http://schemas.openxmlformats.org/officeDocument/2006/relationships/hyperlink" Target="https://www.wcpss.net/cms/lib/NC01911451/Centricity/Domain/47/Student%20Course%20Requests%20Rising%209%20thru%2012%20Last%20Updated%202-02-2016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drive.google.com/file/d/1L71tbmXWsCcClY_ebHjfVaCGdWBXWIwf/view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wcpss.net/domain/12084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/>
          <p:nvPr>
            <p:ph type="ctrTitle"/>
          </p:nvPr>
        </p:nvSpPr>
        <p:spPr>
          <a:xfrm>
            <a:off x="1867900" y="1297400"/>
            <a:ext cx="5408100" cy="153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</a:rPr>
              <a:t>Panther Creek High School</a:t>
            </a:r>
            <a:endParaRPr sz="3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</a:rPr>
              <a:t>Rising 9th Grade</a:t>
            </a:r>
            <a:endParaRPr sz="31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</a:rPr>
              <a:t>Curriculum Information</a:t>
            </a:r>
            <a:endParaRPr sz="3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3047625" y="2836800"/>
            <a:ext cx="3239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matic SC"/>
                <a:ea typeface="Amatic SC"/>
                <a:cs typeface="Amatic SC"/>
                <a:sym typeface="Amatic SC"/>
              </a:rPr>
              <a:t>Welcome class of 2029 &amp; Families!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10" name="Google Shape;2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525" y="3283200"/>
            <a:ext cx="1530950" cy="10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>
            <p:ph idx="1" type="body"/>
          </p:nvPr>
        </p:nvSpPr>
        <p:spPr>
          <a:xfrm>
            <a:off x="197725" y="1697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What is a</a:t>
            </a:r>
            <a:endParaRPr sz="29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900"/>
              <a:t> 4-year </a:t>
            </a:r>
            <a:endParaRPr sz="29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900"/>
              <a:t>plan?</a:t>
            </a:r>
            <a:endParaRPr sz="2900"/>
          </a:p>
        </p:txBody>
      </p:sp>
      <p:sp>
        <p:nvSpPr>
          <p:cNvPr id="273" name="Google Shape;273;p2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creen Clipping" id="274" name="Google Shape;274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1950" y="254050"/>
            <a:ext cx="6162300" cy="4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Picking Classes for Freshman Year</a:t>
            </a:r>
            <a:endParaRPr/>
          </a:p>
        </p:txBody>
      </p:sp>
      <p:sp>
        <p:nvSpPr>
          <p:cNvPr id="280" name="Google Shape;280;p29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/>
              <a:t>Core classes: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/>
              <a:t>1 English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/>
              <a:t>1 Math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/>
              <a:t>1 Social Studies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/>
              <a:t>1 Science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✗"/>
            </a:pPr>
            <a:r>
              <a:rPr lang="en"/>
              <a:t>Health and PE </a:t>
            </a:r>
            <a:r>
              <a:rPr i="1" lang="en" sz="1600"/>
              <a:t>(highly recommended to be completed Freshman year)</a:t>
            </a:r>
            <a:endParaRPr i="1" sz="1600"/>
          </a:p>
        </p:txBody>
      </p:sp>
      <p:sp>
        <p:nvSpPr>
          <p:cNvPr id="281" name="Google Shape;281;p29"/>
          <p:cNvSpPr txBox="1"/>
          <p:nvPr>
            <p:ph idx="2" type="body"/>
          </p:nvPr>
        </p:nvSpPr>
        <p:spPr>
          <a:xfrm>
            <a:off x="4611877" y="1506350"/>
            <a:ext cx="35115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✗"/>
            </a:pPr>
            <a:r>
              <a:rPr lang="en" sz="1600"/>
              <a:t>Elective classes: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✗"/>
            </a:pPr>
            <a:r>
              <a:rPr lang="en" sz="1600"/>
              <a:t>Health and PE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✗"/>
            </a:pPr>
            <a:r>
              <a:rPr lang="en" sz="1600"/>
              <a:t>3 Primary Electives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✗"/>
            </a:pPr>
            <a:r>
              <a:rPr lang="en" sz="1600"/>
              <a:t>5 Alternate Electives*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✗"/>
            </a:pPr>
            <a:r>
              <a:rPr lang="en" sz="1600"/>
              <a:t>Number of electives in 1 year can decrease based on registered core courses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✗"/>
            </a:pPr>
            <a:r>
              <a:rPr b="1" lang="en" sz="1600"/>
              <a:t>Wake Tech CCP courses are not available to 9th grade students.</a:t>
            </a:r>
            <a:endParaRPr b="1" sz="1600"/>
          </a:p>
        </p:txBody>
      </p:sp>
      <p:sp>
        <p:nvSpPr>
          <p:cNvPr id="282" name="Google Shape;282;p2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‹#›</a:t>
            </a:fld>
            <a:endParaRPr b="1" sz="15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Core courses are right for my child?</a:t>
            </a:r>
            <a:endParaRPr/>
          </a:p>
        </p:txBody>
      </p:sp>
      <p:sp>
        <p:nvSpPr>
          <p:cNvPr id="288" name="Google Shape;288;p30"/>
          <p:cNvSpPr txBox="1"/>
          <p:nvPr>
            <p:ph idx="1" type="body"/>
          </p:nvPr>
        </p:nvSpPr>
        <p:spPr>
          <a:xfrm>
            <a:off x="883375" y="1440350"/>
            <a:ext cx="3633600" cy="3126000"/>
          </a:xfrm>
          <a:prstGeom prst="rect">
            <a:avLst/>
          </a:prstGeom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Core Classes should be picked based on: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Teacher Recommendation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Grades in middle school subject classes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Work Habits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EOG Scores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Interests</a:t>
            </a:r>
            <a:endParaRPr sz="17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 sz="1700"/>
              <a:t>**Levels: Academic, Honors, Advanced Placement**</a:t>
            </a:r>
            <a:endParaRPr i="1" sz="1700"/>
          </a:p>
        </p:txBody>
      </p:sp>
      <p:sp>
        <p:nvSpPr>
          <p:cNvPr id="289" name="Google Shape;289;p30"/>
          <p:cNvSpPr txBox="1"/>
          <p:nvPr>
            <p:ph idx="2" type="body"/>
          </p:nvPr>
        </p:nvSpPr>
        <p:spPr>
          <a:xfrm>
            <a:off x="4622725" y="1440350"/>
            <a:ext cx="3327600" cy="3126000"/>
          </a:xfrm>
          <a:prstGeom prst="rect">
            <a:avLst/>
          </a:prstGeom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Teacher Recommendations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Available to be viewed in PowerSchool by Feb. 17th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PowerSchool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Course Registration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Click on subject</a:t>
            </a:r>
            <a:endParaRPr sz="1500"/>
          </a:p>
          <a:p>
            <a:pPr indent="-323850" lvl="3" marL="18288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Recommended course will be at top of list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Talk with the teacher if you have questions</a:t>
            </a:r>
            <a:endParaRPr sz="1500"/>
          </a:p>
        </p:txBody>
      </p:sp>
      <p:sp>
        <p:nvSpPr>
          <p:cNvPr id="290" name="Google Shape;290;p3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‹#›</a:t>
            </a:fld>
            <a:endParaRPr b="1" sz="15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HS Core Courses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HS English</a:t>
            </a:r>
            <a:endParaRPr/>
          </a:p>
        </p:txBody>
      </p:sp>
      <p:sp>
        <p:nvSpPr>
          <p:cNvPr id="301" name="Google Shape;301;p3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32"/>
          <p:cNvSpPr txBox="1"/>
          <p:nvPr>
            <p:ph idx="1" type="body"/>
          </p:nvPr>
        </p:nvSpPr>
        <p:spPr>
          <a:xfrm>
            <a:off x="845125" y="209376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Options: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-English 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-Honors English 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03" name="Google Shape;303;p32"/>
          <p:cNvGraphicFramePr/>
          <p:nvPr/>
        </p:nvGraphicFramePr>
        <p:xfrm>
          <a:off x="4630325" y="3909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{7FFB813C-3BBA-48ED-9AF9-38B60938A100}</a:tableStyleId>
              </a:tblPr>
              <a:tblGrid>
                <a:gridCol w="1713125"/>
                <a:gridCol w="2470125"/>
              </a:tblGrid>
              <a:tr h="30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Data Indicators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r>
                        <a:rPr b="1" baseline="30000"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b="1"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Course(s)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109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 or B course grade in 8</a:t>
                      </a:r>
                      <a:r>
                        <a:rPr baseline="30000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English Language Arts </a:t>
                      </a:r>
                      <a:endParaRPr i="1"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OR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Level 4 or 5 on previous ELA EOG tests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English I Honors (Semester</a:t>
                      </a:r>
                      <a:r>
                        <a:rPr b="1"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)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 course grade in 8</a:t>
                      </a:r>
                      <a:r>
                        <a:rPr baseline="30000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English Language Arts;</a:t>
                      </a:r>
                      <a:b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</a:b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Level 3 on previous ELA EOG tests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English I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*Highly recommend that student shows desire and ability to engage in more rigorous coursework</a:t>
                      </a:r>
                      <a:endParaRPr i="1"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 or F course grade 7</a:t>
                      </a:r>
                      <a:r>
                        <a:rPr baseline="30000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and 8</a:t>
                      </a:r>
                      <a:r>
                        <a:rPr baseline="30000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English Language Arts;</a:t>
                      </a:r>
                      <a:br>
                        <a:rPr b="1" i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</a:b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Not proficient on previous ELA 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EOG tests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English I Academic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/>
          <p:nvPr>
            <p:ph type="title"/>
          </p:nvPr>
        </p:nvSpPr>
        <p:spPr>
          <a:xfrm>
            <a:off x="883375" y="1081195"/>
            <a:ext cx="2879400" cy="5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HS Social Studies</a:t>
            </a:r>
            <a:endParaRPr/>
          </a:p>
        </p:txBody>
      </p:sp>
      <p:sp>
        <p:nvSpPr>
          <p:cNvPr id="309" name="Google Shape;309;p33"/>
          <p:cNvSpPr txBox="1"/>
          <p:nvPr>
            <p:ph idx="1" type="body"/>
          </p:nvPr>
        </p:nvSpPr>
        <p:spPr>
          <a:xfrm>
            <a:off x="883525" y="1570200"/>
            <a:ext cx="3209100" cy="27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</a:rPr>
              <a:t>Options</a:t>
            </a:r>
            <a:endParaRPr b="1" sz="1800">
              <a:solidFill>
                <a:srgbClr val="42424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➢"/>
            </a:pPr>
            <a:r>
              <a:rPr lang="en" sz="1800">
                <a:solidFill>
                  <a:srgbClr val="424242"/>
                </a:solidFill>
              </a:rPr>
              <a:t>World History</a:t>
            </a:r>
            <a:endParaRPr sz="1800">
              <a:solidFill>
                <a:srgbClr val="42424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➢"/>
            </a:pPr>
            <a:r>
              <a:rPr lang="en" sz="1800">
                <a:solidFill>
                  <a:srgbClr val="424242"/>
                </a:solidFill>
              </a:rPr>
              <a:t>World History Honors </a:t>
            </a:r>
            <a:endParaRPr sz="1800">
              <a:solidFill>
                <a:srgbClr val="42424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➢"/>
            </a:pPr>
            <a:r>
              <a:rPr lang="en" sz="1800">
                <a:solidFill>
                  <a:srgbClr val="424242"/>
                </a:solidFill>
              </a:rPr>
              <a:t>AP World History</a:t>
            </a:r>
            <a:endParaRPr sz="1800">
              <a:solidFill>
                <a:srgbClr val="42424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310" name="Google Shape;310;p3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11" name="Google Shape;311;p33"/>
          <p:cNvGraphicFramePr/>
          <p:nvPr/>
        </p:nvGraphicFramePr>
        <p:xfrm>
          <a:off x="4607275" y="653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{7FFB813C-3BBA-48ED-9AF9-38B60938A100}</a:tableStyleId>
              </a:tblPr>
              <a:tblGrid>
                <a:gridCol w="1943425"/>
                <a:gridCol w="2055575"/>
              </a:tblGrid>
              <a:tr h="570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Data Indicators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r>
                        <a:rPr b="1" baseline="30000"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b="1"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Course(s)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673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 or B course grade in 8</a:t>
                      </a:r>
                      <a:r>
                        <a:rPr baseline="30000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Social Studies </a:t>
                      </a:r>
                      <a:endParaRPr i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OR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Level 4 or 5 on most recent ELA EOG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Honors World History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 course grade in 8</a:t>
                      </a:r>
                      <a:r>
                        <a:rPr baseline="30000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Social Studies;</a:t>
                      </a:r>
                      <a:b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</a:b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Level 3 on most recent ELA EOG 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Honors or Academic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World History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 or F course grade in 8</a:t>
                      </a:r>
                      <a:r>
                        <a:rPr baseline="30000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Social Studies;</a:t>
                      </a:r>
                      <a:br>
                        <a:rPr b="1" i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</a:b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Not proficient on most recent ELA EOG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Academic World History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2" name="Google Shape;312;p33"/>
          <p:cNvSpPr txBox="1"/>
          <p:nvPr/>
        </p:nvSpPr>
        <p:spPr>
          <a:xfrm>
            <a:off x="4607275" y="4103325"/>
            <a:ext cx="420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5671075" y="1555800"/>
            <a:ext cx="2580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HS </a:t>
            </a:r>
            <a:endParaRPr b="1" sz="6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Math </a:t>
            </a:r>
            <a:endParaRPr b="1" sz="6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675" y="1139075"/>
            <a:ext cx="4572000" cy="28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5" name="Google Shape;3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00" y="636750"/>
            <a:ext cx="7994700" cy="37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Math: Math 8</a:t>
            </a:r>
            <a:endParaRPr/>
          </a:p>
        </p:txBody>
      </p:sp>
      <p:sp>
        <p:nvSpPr>
          <p:cNvPr id="331" name="Google Shape;331;p36"/>
          <p:cNvSpPr txBox="1"/>
          <p:nvPr>
            <p:ph idx="1" type="body"/>
          </p:nvPr>
        </p:nvSpPr>
        <p:spPr>
          <a:xfrm>
            <a:off x="883525" y="2078425"/>
            <a:ext cx="2879400" cy="24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Options:</a:t>
            </a:r>
            <a:endParaRPr b="1"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Intro to Math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FOM 1A/Math IB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Math 1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Math 1 Honors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t/>
            </a:r>
            <a:endParaRPr sz="1900"/>
          </a:p>
        </p:txBody>
      </p:sp>
      <p:sp>
        <p:nvSpPr>
          <p:cNvPr id="332" name="Google Shape;332;p3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3" name="Google Shape;3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300" y="1005775"/>
            <a:ext cx="4695701" cy="31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339" name="Google Shape;339;p37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Math: Math 1 Honors</a:t>
            </a:r>
            <a:endParaRPr/>
          </a:p>
        </p:txBody>
      </p:sp>
      <p:sp>
        <p:nvSpPr>
          <p:cNvPr id="340" name="Google Shape;340;p37"/>
          <p:cNvSpPr txBox="1"/>
          <p:nvPr>
            <p:ph idx="1" type="body"/>
          </p:nvPr>
        </p:nvSpPr>
        <p:spPr>
          <a:xfrm>
            <a:off x="915650" y="20527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Options: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Math 2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Honors Math 2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341" name="Google Shape;3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300" y="652425"/>
            <a:ext cx="4182651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of this presentation</a:t>
            </a:r>
            <a:endParaRPr/>
          </a:p>
        </p:txBody>
      </p:sp>
      <p:sp>
        <p:nvSpPr>
          <p:cNvPr id="216" name="Google Shape;216;p2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0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provide information about registration and the course offering </a:t>
            </a:r>
            <a:r>
              <a:rPr lang="en"/>
              <a:t>information at PCHS for the 2025-2026 school year.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This presentation will be available at the following link: (Student Services)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Registration/Information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Math: Math 2 </a:t>
            </a:r>
            <a:endParaRPr/>
          </a:p>
        </p:txBody>
      </p:sp>
      <p:sp>
        <p:nvSpPr>
          <p:cNvPr id="347" name="Google Shape;347;p38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Options: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Honors Math 3</a:t>
            </a:r>
            <a:endParaRPr/>
          </a:p>
        </p:txBody>
      </p:sp>
      <p:sp>
        <p:nvSpPr>
          <p:cNvPr id="348" name="Google Shape;348;p3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9" name="Google Shape;3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600" y="1790700"/>
            <a:ext cx="461962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Math: Math 3 </a:t>
            </a:r>
            <a:endParaRPr/>
          </a:p>
        </p:txBody>
      </p:sp>
      <p:sp>
        <p:nvSpPr>
          <p:cNvPr id="355" name="Google Shape;355;p39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Options: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Honors Math 4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Math 4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AP Pre-Calculus</a:t>
            </a:r>
            <a:endParaRPr/>
          </a:p>
        </p:txBody>
      </p:sp>
      <p:sp>
        <p:nvSpPr>
          <p:cNvPr id="356" name="Google Shape;356;p3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57" name="Google Shape;357;p39"/>
          <p:cNvGraphicFramePr/>
          <p:nvPr/>
        </p:nvGraphicFramePr>
        <p:xfrm>
          <a:off x="4607275" y="16297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{7FFB813C-3BBA-48ED-9AF9-38B60938A100}</a:tableStyleId>
              </a:tblPr>
              <a:tblGrid>
                <a:gridCol w="1275525"/>
                <a:gridCol w="1089950"/>
                <a:gridCol w="1980325"/>
              </a:tblGrid>
              <a:tr h="570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r>
                        <a:rPr b="1" baseline="30000"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</a:t>
                      </a:r>
                      <a:r>
                        <a:rPr b="1"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Grade Course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Data Indicators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r>
                        <a:rPr b="1" baseline="30000"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</a:t>
                      </a:r>
                      <a:r>
                        <a:rPr b="1"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Grade Course(s)</a:t>
                      </a: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67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Math 3 (for HS credit)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A, B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 Precalculus or Honors Math 4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C, D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Honors/Academic Math 4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3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HS Science</a:t>
            </a:r>
            <a:endParaRPr/>
          </a:p>
        </p:txBody>
      </p:sp>
      <p:sp>
        <p:nvSpPr>
          <p:cNvPr id="363" name="Google Shape;363;p40"/>
          <p:cNvSpPr txBox="1"/>
          <p:nvPr>
            <p:ph idx="1" type="body"/>
          </p:nvPr>
        </p:nvSpPr>
        <p:spPr>
          <a:xfrm>
            <a:off x="883525" y="2078425"/>
            <a:ext cx="3023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Options: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Earth Science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Honors Earth Science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Honors Biology</a:t>
            </a:r>
            <a:endParaRPr/>
          </a:p>
        </p:txBody>
      </p:sp>
      <p:sp>
        <p:nvSpPr>
          <p:cNvPr id="364" name="Google Shape;364;p4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65" name="Google Shape;365;p40"/>
          <p:cNvGraphicFramePr/>
          <p:nvPr/>
        </p:nvGraphicFramePr>
        <p:xfrm>
          <a:off x="4562200" y="849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{7FFB813C-3BBA-48ED-9AF9-38B60938A100}</a:tableStyleId>
              </a:tblPr>
              <a:tblGrid>
                <a:gridCol w="970225"/>
                <a:gridCol w="1648650"/>
                <a:gridCol w="1772000"/>
              </a:tblGrid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Data Indicators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r>
                        <a:rPr b="1" baseline="30000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Course(s)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Data Indicators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A or B course grade in 8</a:t>
                      </a:r>
                      <a:r>
                        <a:rPr baseline="30000"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Science </a:t>
                      </a:r>
                      <a:endParaRPr i="1"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OR</a:t>
                      </a:r>
                      <a:endParaRPr b="1"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Level 4 or 5 on most recent ELA EOG tests</a:t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Honors Earth/Environmental Science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or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Honors Biology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(based on student choice/interest)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A or B course grade in 8</a:t>
                      </a:r>
                      <a:r>
                        <a:rPr baseline="30000"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Science </a:t>
                      </a:r>
                      <a:endParaRPr i="1"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OR</a:t>
                      </a:r>
                      <a:endParaRPr b="1"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Level 4 or 5 on most recent ELA EOG tests</a:t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C course grade in 8</a:t>
                      </a:r>
                      <a:r>
                        <a:rPr baseline="30000"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Science; </a:t>
                      </a:r>
                      <a:b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</a:b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Level 3 on most recent ELA EOG tests </a:t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Honors or Academic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Earth/Environmental Science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C course grade in 8</a:t>
                      </a:r>
                      <a:r>
                        <a:rPr baseline="30000"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</a:t>
                      </a: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 Grade Science; </a:t>
                      </a:r>
                      <a:b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</a:br>
                      <a:r>
                        <a:rPr lang="en" sz="1050">
                          <a:latin typeface="Nunito"/>
                          <a:ea typeface="Nunito"/>
                          <a:cs typeface="Nunito"/>
                          <a:sym typeface="Nunito"/>
                        </a:rPr>
                        <a:t>Level 3 on most recent ELA EOG tests </a:t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68575" marL="6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Science Sequencing</a:t>
            </a:r>
            <a:endParaRPr/>
          </a:p>
        </p:txBody>
      </p:sp>
      <p:sp>
        <p:nvSpPr>
          <p:cNvPr id="371" name="Google Shape;371;p4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2" name="Google Shape;372;p41"/>
          <p:cNvPicPr preferRelativeResize="0"/>
          <p:nvPr/>
        </p:nvPicPr>
        <p:blipFill rotWithShape="1">
          <a:blip r:embed="rId3">
            <a:alphaModFix/>
          </a:blip>
          <a:srcRect b="15635" l="25100" r="25431" t="37440"/>
          <a:stretch/>
        </p:blipFill>
        <p:spPr>
          <a:xfrm>
            <a:off x="915975" y="1285925"/>
            <a:ext cx="6361099" cy="319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2"/>
          <p:cNvSpPr txBox="1"/>
          <p:nvPr>
            <p:ph idx="4294967295" type="title"/>
          </p:nvPr>
        </p:nvSpPr>
        <p:spPr>
          <a:xfrm>
            <a:off x="883375" y="5312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Science Depend on Math?</a:t>
            </a:r>
            <a:endParaRPr/>
          </a:p>
        </p:txBody>
      </p:sp>
      <p:sp>
        <p:nvSpPr>
          <p:cNvPr id="378" name="Google Shape;378;p4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79" name="Google Shape;379;p42"/>
          <p:cNvGraphicFramePr/>
          <p:nvPr/>
        </p:nvGraphicFramePr>
        <p:xfrm>
          <a:off x="497075" y="118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{7FFB813C-3BBA-48ED-9AF9-38B60938A100}</a:tableStyleId>
              </a:tblPr>
              <a:tblGrid>
                <a:gridCol w="2189425"/>
                <a:gridCol w="1793350"/>
                <a:gridCol w="2873575"/>
                <a:gridCol w="1109200"/>
              </a:tblGrid>
              <a:tr h="3283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9th Grade Math Course: Foundations of Math and Math IB or Math I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</a:tr>
              <a:tr h="29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9th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10th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11th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12th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32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1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2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3</a:t>
                      </a:r>
                      <a:endParaRPr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4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  <a:tr h="5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Earth Science (Honors or Acad.)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Biology (Honors or Acad.)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Chemistry/Physics/Phy. Science (Academic, Honors, AP) </a:t>
                      </a:r>
                      <a:endParaRPr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80" name="Google Shape;380;p42"/>
          <p:cNvGraphicFramePr/>
          <p:nvPr/>
        </p:nvGraphicFramePr>
        <p:xfrm>
          <a:off x="497075" y="303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{7FFB813C-3BBA-48ED-9AF9-38B60938A100}</a:tableStyleId>
              </a:tblPr>
              <a:tblGrid>
                <a:gridCol w="2034275"/>
                <a:gridCol w="2686650"/>
                <a:gridCol w="1649525"/>
                <a:gridCol w="1595100"/>
              </a:tblGrid>
              <a:tr h="3820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9th Grade Math Course: Math 2 Honors (or above)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</a:tr>
              <a:tr h="38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9th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10th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11th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12th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46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2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3</a:t>
                      </a:r>
                      <a:endParaRPr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4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 Elective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  <a:tr h="58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Biology (Honors)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Chemistry/Physics/Phy. Science (Academic, Honors, AP) </a:t>
                      </a:r>
                      <a:endParaRPr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Earth Science (Honors or AP) </a:t>
                      </a:r>
                      <a:r>
                        <a:rPr b="1"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</a:t>
                      </a:r>
                      <a:endParaRPr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Languages</a:t>
            </a:r>
            <a:endParaRPr/>
          </a:p>
        </p:txBody>
      </p:sp>
      <p:sp>
        <p:nvSpPr>
          <p:cNvPr id="386" name="Google Shape;386;p43"/>
          <p:cNvSpPr txBox="1"/>
          <p:nvPr>
            <p:ph idx="1" type="body"/>
          </p:nvPr>
        </p:nvSpPr>
        <p:spPr>
          <a:xfrm>
            <a:off x="883375" y="1430150"/>
            <a:ext cx="71409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World language credits are</a:t>
            </a:r>
            <a:r>
              <a:rPr b="1" lang="en" sz="1400"/>
              <a:t> NOT REQUIRED</a:t>
            </a:r>
            <a:r>
              <a:rPr lang="en" sz="1400"/>
              <a:t> for graduation. However, they are </a:t>
            </a:r>
            <a:r>
              <a:rPr b="1" lang="en" sz="1400"/>
              <a:t>HIGHLY RECOMMENDED</a:t>
            </a:r>
            <a:r>
              <a:rPr lang="en" sz="1400"/>
              <a:t> for entry to a 4-year UNC system college/university.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Need TWO levels of ONE language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Spanish 1&amp;2, French 1&amp;2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If you are currently in Spanish 1 (8th grade), continue with language next year.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Why wait?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Give students time to get used to the block schedule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Moves FAST and is as difficult as a core class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Students have more space for electives so they could take both levels in one year (no gap!)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Can still make it to the AP level if they begin sophomore year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NCVPS Languages (Arabic, Japanese, etc.): </a:t>
            </a:r>
            <a:r>
              <a:rPr lang="en" sz="1400">
                <a:highlight>
                  <a:srgbClr val="FFFF00"/>
                </a:highlight>
              </a:rPr>
              <a:t>NOT available to PCHS students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87" name="Google Shape;387;p4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Pick Elective Classes</a:t>
            </a:r>
            <a:endParaRPr/>
          </a:p>
        </p:txBody>
      </p:sp>
      <p:sp>
        <p:nvSpPr>
          <p:cNvPr id="393" name="Google Shape;393;p44"/>
          <p:cNvSpPr txBox="1"/>
          <p:nvPr>
            <p:ph idx="1" type="body"/>
          </p:nvPr>
        </p:nvSpPr>
        <p:spPr>
          <a:xfrm>
            <a:off x="883375" y="1506350"/>
            <a:ext cx="33075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Considerations:</a:t>
            </a:r>
            <a:endParaRPr b="1"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Transition to 9th grade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Balancing of Schedule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Career Exploration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Business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Engineering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Technology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Sports Medicine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Arts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Interests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Prerequisites for other classes</a:t>
            </a:r>
            <a:endParaRPr sz="1500"/>
          </a:p>
        </p:txBody>
      </p:sp>
      <p:sp>
        <p:nvSpPr>
          <p:cNvPr id="394" name="Google Shape;394;p44"/>
          <p:cNvSpPr txBox="1"/>
          <p:nvPr>
            <p:ph idx="2" type="body"/>
          </p:nvPr>
        </p:nvSpPr>
        <p:spPr>
          <a:xfrm>
            <a:off x="4611877" y="1506350"/>
            <a:ext cx="34125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Health and PE:</a:t>
            </a:r>
            <a:endParaRPr b="1"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Need 1 credit to graduate HS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Honors Level 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/>
              <a:t>More Information</a:t>
            </a:r>
            <a:endParaRPr b="1"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High School Websites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Look under Student Services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Look under 10-12 Registration Sheet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WCPSS High School Planning Guide</a:t>
            </a:r>
            <a:endParaRPr sz="1500"/>
          </a:p>
        </p:txBody>
      </p:sp>
      <p:sp>
        <p:nvSpPr>
          <p:cNvPr id="395" name="Google Shape;395;p4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45"/>
          <p:cNvSpPr txBox="1"/>
          <p:nvPr/>
        </p:nvSpPr>
        <p:spPr>
          <a:xfrm>
            <a:off x="5168225" y="1697925"/>
            <a:ext cx="30045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Nunito"/>
                <a:ea typeface="Nunito"/>
                <a:cs typeface="Nunito"/>
                <a:sym typeface="Nunito"/>
              </a:rPr>
              <a:t>IEP/504/</a:t>
            </a:r>
            <a:endParaRPr sz="4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Nunito"/>
                <a:ea typeface="Nunito"/>
                <a:cs typeface="Nunito"/>
                <a:sym typeface="Nunito"/>
              </a:rPr>
              <a:t>AIG</a:t>
            </a:r>
            <a:endParaRPr sz="4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5180600" y="3105425"/>
            <a:ext cx="297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How do these transfer?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3" name="Google Shape;403;p45"/>
          <p:cNvSpPr txBox="1"/>
          <p:nvPr/>
        </p:nvSpPr>
        <p:spPr>
          <a:xfrm>
            <a:off x="426575" y="375750"/>
            <a:ext cx="3837000" cy="46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IEP:</a:t>
            </a:r>
            <a:r>
              <a:rPr lang="en" sz="1800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Will transfer to new school and a case manager will be assigned </a:t>
            </a:r>
            <a:endParaRPr sz="1800">
              <a:solidFill>
                <a:srgbClr val="42424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504: </a:t>
            </a:r>
            <a:r>
              <a:rPr lang="en" sz="1800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Will transfer to new school and school counselor/ SAP will be case manager </a:t>
            </a:r>
            <a:endParaRPr sz="1800">
              <a:solidFill>
                <a:srgbClr val="42424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AIG:</a:t>
            </a:r>
            <a:r>
              <a:rPr lang="en" sz="1800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Will register for Honors and AP courses. There are not any supplemental services.</a:t>
            </a:r>
            <a:endParaRPr sz="1800">
              <a:solidFill>
                <a:srgbClr val="42424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Suggestions</a:t>
            </a:r>
            <a:endParaRPr b="1" sz="1800">
              <a:solidFill>
                <a:srgbClr val="42424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➢"/>
            </a:pPr>
            <a:r>
              <a:rPr lang="en" sz="1800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 your child’s advocate </a:t>
            </a:r>
            <a:endParaRPr sz="1800">
              <a:solidFill>
                <a:srgbClr val="42424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➢"/>
            </a:pPr>
            <a:r>
              <a:rPr lang="en" sz="1800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Ask questions &amp; seek help</a:t>
            </a:r>
            <a:endParaRPr sz="1800">
              <a:solidFill>
                <a:srgbClr val="42424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 Process  (How Does This Work?)</a:t>
            </a:r>
            <a:endParaRPr/>
          </a:p>
        </p:txBody>
      </p:sp>
      <p:sp>
        <p:nvSpPr>
          <p:cNvPr id="409" name="Google Shape;409;p46"/>
          <p:cNvSpPr txBox="1"/>
          <p:nvPr>
            <p:ph idx="1" type="body"/>
          </p:nvPr>
        </p:nvSpPr>
        <p:spPr>
          <a:xfrm>
            <a:off x="883375" y="1506350"/>
            <a:ext cx="6743400" cy="284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Review your information </a:t>
            </a:r>
            <a:r>
              <a:rPr lang="en" sz="1800"/>
              <a:t>received</a:t>
            </a:r>
            <a:r>
              <a:rPr lang="en" sz="1800"/>
              <a:t> by the middle school with your child.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View teacher recommendations.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Select classes with your child.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Student registers on PowerSchool with the counselor at their Middle School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AutoNum type="arabicPeriod"/>
            </a:pPr>
            <a:r>
              <a:rPr b="1" lang="en" sz="1800">
                <a:solidFill>
                  <a:srgbClr val="E06666"/>
                </a:solidFill>
              </a:rPr>
              <a:t>PCHS Counselors will not be able to meet with you about registration. It all goes through your middle school.</a:t>
            </a:r>
            <a:endParaRPr b="1" sz="1800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 sz="1800"/>
              <a:t>Attend Freshman Orientation in August.</a:t>
            </a:r>
            <a:endParaRPr b="1" sz="1800"/>
          </a:p>
        </p:txBody>
      </p:sp>
      <p:sp>
        <p:nvSpPr>
          <p:cNvPr id="410" name="Google Shape;410;p4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Helpful Links</a:t>
            </a:r>
            <a:endParaRPr/>
          </a:p>
        </p:txBody>
      </p:sp>
      <p:sp>
        <p:nvSpPr>
          <p:cNvPr id="416" name="Google Shape;416;p47"/>
          <p:cNvSpPr txBox="1"/>
          <p:nvPr>
            <p:ph idx="1" type="body"/>
          </p:nvPr>
        </p:nvSpPr>
        <p:spPr>
          <a:xfrm>
            <a:off x="1188175" y="1658750"/>
            <a:ext cx="6426300" cy="284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</a:t>
            </a:r>
            <a:r>
              <a:rPr lang="en" u="sng">
                <a:solidFill>
                  <a:schemeClr val="hlink"/>
                </a:solidFill>
                <a:hlinkClick r:id="rId4"/>
              </a:rPr>
              <a:t>CHS Rising 9th Grade Course Offerings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WCPSS 2025-26 Program Planning Guide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PowerSchool Registration Instruction</a:t>
            </a:r>
            <a:r>
              <a:rPr lang="en"/>
              <a:t> (use this document to view recommendations)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r>
              <a:rPr lang="en"/>
              <a:t> about scheduling</a:t>
            </a:r>
            <a:endParaRPr/>
          </a:p>
        </p:txBody>
      </p:sp>
      <p:sp>
        <p:nvSpPr>
          <p:cNvPr id="223" name="Google Shape;223;p21"/>
          <p:cNvSpPr txBox="1"/>
          <p:nvPr>
            <p:ph idx="1" type="body"/>
          </p:nvPr>
        </p:nvSpPr>
        <p:spPr>
          <a:xfrm>
            <a:off x="1149625" y="1352225"/>
            <a:ext cx="6426300" cy="31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Point of Contact for questions: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Your assigned 8th grade counselor at your Middle School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Counselors at PCHS will be assisting rising 10th-12th with registration on campus.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/>
              <a:t>*</a:t>
            </a:r>
            <a:r>
              <a:rPr b="1" i="1" lang="en" sz="2100"/>
              <a:t>This presentation will be available on the website the next day.</a:t>
            </a:r>
            <a:endParaRPr b="1" i="1" sz="2100"/>
          </a:p>
        </p:txBody>
      </p:sp>
      <p:sp>
        <p:nvSpPr>
          <p:cNvPr id="224" name="Google Shape;224;p2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423" name="Google Shape;423;p48"/>
          <p:cNvSpPr txBox="1"/>
          <p:nvPr/>
        </p:nvSpPr>
        <p:spPr>
          <a:xfrm>
            <a:off x="2963225" y="3782400"/>
            <a:ext cx="292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Mr. Mapp, API</a:t>
            </a:r>
            <a:r>
              <a:rPr b="1" lang="en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2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amapp@wcpss.net</a:t>
            </a:r>
            <a:endParaRPr b="1" sz="2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4" name="Google Shape;42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8"/>
          <p:cNvSpPr txBox="1"/>
          <p:nvPr/>
        </p:nvSpPr>
        <p:spPr>
          <a:xfrm>
            <a:off x="2508900" y="613450"/>
            <a:ext cx="412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Year Grad Option</a:t>
            </a:r>
            <a:endParaRPr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9"/>
          <p:cNvSpPr txBox="1"/>
          <p:nvPr>
            <p:ph type="title"/>
          </p:nvPr>
        </p:nvSpPr>
        <p:spPr>
          <a:xfrm>
            <a:off x="405517" y="183658"/>
            <a:ext cx="8178000" cy="460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Montserrat"/>
                <a:ea typeface="Montserrat"/>
                <a:cs typeface="Montserrat"/>
                <a:sym typeface="Montserrat"/>
              </a:rPr>
              <a:t>North Carolina House Bill 259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49"/>
          <p:cNvSpPr txBox="1"/>
          <p:nvPr>
            <p:ph idx="1" type="body"/>
          </p:nvPr>
        </p:nvSpPr>
        <p:spPr>
          <a:xfrm>
            <a:off x="460928" y="852779"/>
            <a:ext cx="7470600" cy="369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-292100" lvl="0" marL="3429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high school student in Wake County Public Schools who is at least </a:t>
            </a:r>
            <a:r>
              <a:rPr lang="en" sz="2000"/>
              <a:t>16 years</a:t>
            </a:r>
            <a:r>
              <a:rPr lang="en" sz="2000"/>
              <a:t> of age in your 3rd year of high school and desires to graduate after 3 years may request to graduate after 3 years of being in high school. </a:t>
            </a:r>
            <a:endParaRPr sz="2000"/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</a:t>
            </a:r>
            <a:r>
              <a:rPr b="1" i="1" lang="en" sz="2000"/>
              <a:t> must</a:t>
            </a:r>
            <a:r>
              <a:rPr lang="en" sz="2000"/>
              <a:t> be done prior to starting your freshman year. </a:t>
            </a:r>
            <a:endParaRPr sz="2000"/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Students must earn the North Carolina required 22-credits to receive the 3-year diploma. </a:t>
            </a:r>
            <a:endParaRPr sz="2000"/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3-Year graduates may apply to receive a North Carolina scholarship during what would be their 4th year of high school.</a:t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/>
          <p:nvPr>
            <p:ph type="title"/>
          </p:nvPr>
        </p:nvSpPr>
        <p:spPr>
          <a:xfrm>
            <a:off x="304138" y="137743"/>
            <a:ext cx="6133500" cy="345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Montserrat"/>
                <a:ea typeface="Montserrat"/>
                <a:cs typeface="Montserrat"/>
                <a:sym typeface="Montserrat"/>
              </a:rPr>
              <a:t>3-Year </a:t>
            </a:r>
            <a:r>
              <a:rPr b="1" lang="en" sz="2100">
                <a:latin typeface="Montserrat"/>
                <a:ea typeface="Montserrat"/>
                <a:cs typeface="Montserrat"/>
                <a:sym typeface="Montserrat"/>
              </a:rPr>
              <a:t>Graduate Application Process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50"/>
          <p:cNvSpPr txBox="1"/>
          <p:nvPr>
            <p:ph idx="1" type="body"/>
          </p:nvPr>
        </p:nvSpPr>
        <p:spPr>
          <a:xfrm>
            <a:off x="460931" y="705394"/>
            <a:ext cx="7470600" cy="38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292100" lvl="0" marL="3429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Forms will be available online to print and complete</a:t>
            </a:r>
            <a:r>
              <a:rPr lang="en" sz="2000"/>
              <a:t>. </a:t>
            </a:r>
            <a:endParaRPr sz="2000"/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Parents/Guardians fill out the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3 Year Application</a:t>
            </a:r>
            <a:r>
              <a:rPr lang="en" sz="2000"/>
              <a:t> and submit it to their students counselor (submit in person). </a:t>
            </a:r>
            <a:r>
              <a:rPr b="1" lang="en" sz="2000"/>
              <a:t>Forms are due by May 1, 2025.</a:t>
            </a:r>
            <a:r>
              <a:rPr lang="en" sz="2000"/>
              <a:t> </a:t>
            </a:r>
            <a:r>
              <a:rPr b="1" i="1" lang="en" sz="2000"/>
              <a:t>Email completed form to Mr. Mapp.</a:t>
            </a:r>
            <a:r>
              <a:rPr lang="en" sz="2000"/>
              <a:t> </a:t>
            </a:r>
            <a:endParaRPr sz="2000"/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Students will have to maintain progress towards the NC required 22-credits to remain eligible for the 3-year graduate option. </a:t>
            </a:r>
            <a:endParaRPr sz="2000"/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school will notify parents/guardians if a student is not meeting the minimum requirements and the student will no longer be eligible for the 3-year graduate option. </a:t>
            </a:r>
            <a:endParaRPr sz="2000"/>
          </a:p>
        </p:txBody>
      </p:sp>
      <p:sp>
        <p:nvSpPr>
          <p:cNvPr id="438" name="Google Shape;438;p50"/>
          <p:cNvSpPr txBox="1"/>
          <p:nvPr>
            <p:ph idx="2" type="body"/>
          </p:nvPr>
        </p:nvSpPr>
        <p:spPr>
          <a:xfrm>
            <a:off x="1967868" y="4767443"/>
            <a:ext cx="4974600" cy="1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fontScale="5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6363"/>
              <a:buFont typeface="Arial"/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1"/>
          <p:cNvSpPr txBox="1"/>
          <p:nvPr>
            <p:ph type="title"/>
          </p:nvPr>
        </p:nvSpPr>
        <p:spPr>
          <a:xfrm>
            <a:off x="304138" y="137743"/>
            <a:ext cx="6133500" cy="345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Montserrat"/>
                <a:ea typeface="Montserrat"/>
                <a:cs typeface="Montserrat"/>
                <a:sym typeface="Montserrat"/>
              </a:rPr>
              <a:t>3-Year Graduate 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51"/>
          <p:cNvSpPr txBox="1"/>
          <p:nvPr>
            <p:ph idx="1" type="body"/>
          </p:nvPr>
        </p:nvSpPr>
        <p:spPr>
          <a:xfrm>
            <a:off x="231750" y="852788"/>
            <a:ext cx="8351700" cy="369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292100" lvl="0" marL="3429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Three year graduates may apply to receive a North Carolina scholarship during what would be their fourth year of high school. </a:t>
            </a:r>
            <a:endParaRPr sz="2000"/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scholarship can only be issued if the student meets the following criteria:</a:t>
            </a:r>
            <a:endParaRPr sz="2000"/>
          </a:p>
          <a:p>
            <a:pPr indent="-2921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Enrolled in an eligible postsecondary institution. – A school that is: </a:t>
            </a:r>
            <a:endParaRPr sz="2000"/>
          </a:p>
          <a:p>
            <a:pPr indent="-292100" lvl="2" marL="10287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 constituent institution of The University of North Carolina as defined in G.S. 116-2(4). </a:t>
            </a:r>
            <a:endParaRPr sz="2000"/>
          </a:p>
          <a:p>
            <a:pPr indent="-292100" lvl="2" marL="10287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 community college as defined in G.S. 115D-2(2). </a:t>
            </a:r>
            <a:endParaRPr sz="2000"/>
          </a:p>
          <a:p>
            <a:pPr indent="-292100" lvl="2" marL="10287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 nonprofit postsecondary institution as defined in G.S. 116-280(3). </a:t>
            </a:r>
            <a:endParaRPr sz="2000"/>
          </a:p>
          <a:p>
            <a:pPr indent="-2857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2000"/>
              <a:t>Matriculated status. – Being recognized as a student in a defined program of study leading to a degree, diploma, or certificate at an eligible postsecondary institution.</a:t>
            </a:r>
            <a:r>
              <a:rPr lang="en" sz="1900"/>
              <a:t> </a:t>
            </a:r>
            <a:endParaRPr sz="19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2"/>
          <p:cNvSpPr txBox="1"/>
          <p:nvPr>
            <p:ph type="title"/>
          </p:nvPr>
        </p:nvSpPr>
        <p:spPr>
          <a:xfrm>
            <a:off x="311213" y="183638"/>
            <a:ext cx="8272500" cy="460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Montserrat"/>
                <a:ea typeface="Montserrat"/>
                <a:cs typeface="Montserrat"/>
                <a:sym typeface="Montserrat"/>
              </a:rPr>
              <a:t>3-Year Early Graduate - Proposed Schedule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52"/>
          <p:cNvSpPr txBox="1"/>
          <p:nvPr>
            <p:ph idx="2" type="body"/>
          </p:nvPr>
        </p:nvSpPr>
        <p:spPr>
          <a:xfrm>
            <a:off x="1773731" y="4775539"/>
            <a:ext cx="6632700" cy="4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" sz="1300"/>
              <a:t> 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"/>
              <a:buNone/>
            </a:pPr>
            <a:r>
              <a:t/>
            </a:r>
            <a:endParaRPr sz="1300"/>
          </a:p>
        </p:txBody>
      </p:sp>
      <p:graphicFrame>
        <p:nvGraphicFramePr>
          <p:cNvPr id="451" name="Google Shape;451;p52"/>
          <p:cNvGraphicFramePr/>
          <p:nvPr/>
        </p:nvGraphicFramePr>
        <p:xfrm>
          <a:off x="50513" y="6444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{E47377ED-DBA8-437A-9E1D-44FB54A18ACD}</a:tableStyleId>
              </a:tblPr>
              <a:tblGrid>
                <a:gridCol w="1495175"/>
                <a:gridCol w="1495175"/>
                <a:gridCol w="1495175"/>
                <a:gridCol w="1581450"/>
                <a:gridCol w="1466425"/>
                <a:gridCol w="1509550"/>
              </a:tblGrid>
              <a:tr h="600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9th </a:t>
                      </a:r>
                      <a:endParaRPr b="1" sz="16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1st Sem</a:t>
                      </a:r>
                      <a:endParaRPr b="1" sz="1600"/>
                    </a:p>
                  </a:txBody>
                  <a:tcPr marT="47625" marB="47625" marR="47625" marL="476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9th </a:t>
                      </a:r>
                      <a:endParaRPr b="1" sz="16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2nd Sem</a:t>
                      </a:r>
                      <a:endParaRPr b="1" sz="1600"/>
                    </a:p>
                  </a:txBody>
                  <a:tcPr marT="47625" marB="47625" marR="47625" marL="476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10th 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1st Sem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47625" marB="47625" marR="47625" marL="476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10th 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2nd Sem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47625" marB="47625" marR="47625" marL="476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11th </a:t>
                      </a:r>
                      <a:endParaRPr b="1" sz="16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1st Sem</a:t>
                      </a:r>
                      <a:endParaRPr b="1" sz="1600"/>
                    </a:p>
                  </a:txBody>
                  <a:tcPr marT="47625" marB="47625" marR="47625" marL="476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11th </a:t>
                      </a:r>
                      <a:endParaRPr b="1" sz="16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2nd Sem</a:t>
                      </a:r>
                      <a:endParaRPr b="1" sz="1600"/>
                    </a:p>
                  </a:txBody>
                  <a:tcPr marT="47625" marB="47625" marR="47625" marL="476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82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Math #1</a:t>
                      </a:r>
                      <a:endParaRPr sz="1600"/>
                    </a:p>
                  </a:txBody>
                  <a:tcPr marT="47625" marB="47625" marR="47625" marL="47625"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Math #2</a:t>
                      </a:r>
                      <a:endParaRPr sz="1600"/>
                    </a:p>
                  </a:txBody>
                  <a:tcPr marT="47625" marB="47625" marR="47625" marL="47625"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Civic Lit. or AP Gov &amp; Pol </a:t>
                      </a:r>
                      <a:endParaRPr sz="1600"/>
                    </a:p>
                  </a:txBody>
                  <a:tcPr marT="47625" marB="47625" marR="47625" marL="47625"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Amer. History or APUSH</a:t>
                      </a:r>
                      <a:endParaRPr sz="1600"/>
                    </a:p>
                  </a:txBody>
                  <a:tcPr marT="47625" marB="47625" marR="47625" marL="47625"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ECON </a:t>
                      </a:r>
                      <a:endParaRPr sz="1600"/>
                    </a:p>
                  </a:txBody>
                  <a:tcPr marT="47625" marB="47625" marR="47625" marL="47625"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Eng IV or </a:t>
                      </a:r>
                      <a:endParaRPr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AP Lit</a:t>
                      </a:r>
                      <a:endParaRPr sz="1600"/>
                    </a:p>
                  </a:txBody>
                  <a:tcPr marT="47625" marB="47625" marR="47625" marL="47625"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Eng I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Science #1(Biology or Earth Science)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Eng II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Science #2(Biology or Earth Science)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Eng III or </a:t>
                      </a:r>
                      <a:endParaRPr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AP Lang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Elective</a:t>
                      </a:r>
                      <a:endParaRPr sz="1600"/>
                    </a:p>
                  </a:txBody>
                  <a:tcPr marT="47625" marB="47625" marR="47625" marL="47625"/>
                </a:tc>
              </a:tr>
              <a:tr h="82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World History or AP World History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Elective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Math #3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Comp Science or AP Comp Sci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Math #4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Elective</a:t>
                      </a:r>
                      <a:endParaRPr sz="1600"/>
                    </a:p>
                  </a:txBody>
                  <a:tcPr marT="47625" marB="47625" marR="47625" marL="47625"/>
                </a:tc>
              </a:tr>
              <a:tr h="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Healthful Living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Elective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Elective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Elective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Science #3 (PS, Chem, or Physics</a:t>
                      </a:r>
                      <a:endParaRPr sz="1600"/>
                    </a:p>
                  </a:txBody>
                  <a:tcPr marT="47625" marB="47625" marR="47625" marL="476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Elective</a:t>
                      </a:r>
                      <a:endParaRPr sz="1600"/>
                    </a:p>
                  </a:txBody>
                  <a:tcPr marT="47625" marB="47625" marR="47625" marL="476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3"/>
          <p:cNvSpPr txBox="1"/>
          <p:nvPr>
            <p:ph type="title"/>
          </p:nvPr>
        </p:nvSpPr>
        <p:spPr>
          <a:xfrm>
            <a:off x="304138" y="137743"/>
            <a:ext cx="6133500" cy="345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Key Points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53"/>
          <p:cNvSpPr txBox="1"/>
          <p:nvPr>
            <p:ph idx="1" type="body"/>
          </p:nvPr>
        </p:nvSpPr>
        <p:spPr>
          <a:xfrm>
            <a:off x="231750" y="852788"/>
            <a:ext cx="8351700" cy="369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2984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It is our recommendation that students complete all four years of high school to prepare themselves educationally for post-secondary plans. 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If a student is approved to be a 3-year graduate, they may have a rigorous schedule that is demanding on time. 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Colleges and universities review rigor and course load when considering student applications. 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3-Year Graduates will be able to participate in “Graduate Activities” but will not be able to participate in “Senior” only activities due to their non-senior classification. 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Students will participate in PCHS graduation. 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58" name="Google Shape;458;p53"/>
          <p:cNvSpPr txBox="1"/>
          <p:nvPr>
            <p:ph idx="2" type="body"/>
          </p:nvPr>
        </p:nvSpPr>
        <p:spPr>
          <a:xfrm>
            <a:off x="1330293" y="3581643"/>
            <a:ext cx="4974600" cy="1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fontScale="5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6363"/>
              <a:buFont typeface="Arial"/>
              <a:buNone/>
            </a:pPr>
            <a:r>
              <a:rPr lang="en"/>
              <a:t>Pet chat feature 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4"/>
          <p:cNvSpPr txBox="1"/>
          <p:nvPr>
            <p:ph type="title"/>
          </p:nvPr>
        </p:nvSpPr>
        <p:spPr>
          <a:xfrm>
            <a:off x="304138" y="137743"/>
            <a:ext cx="6133500" cy="345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Key Points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54"/>
          <p:cNvSpPr txBox="1"/>
          <p:nvPr>
            <p:ph idx="1" type="body"/>
          </p:nvPr>
        </p:nvSpPr>
        <p:spPr>
          <a:xfrm>
            <a:off x="231750" y="866800"/>
            <a:ext cx="8351700" cy="367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Students are not able to participate in any school activities, as a student, after they graduate from high school. Additionally, students cannot return for a 4th year after they have progressed through the 3-year graduate option.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PCHS will recognize early graduates at the school level.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3-Year Early Graduates will be able to attend the PCHS Prom.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3-Year Early Graduates will take the ACT in their junior/final year of high school.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3-Year Graduates </a:t>
            </a:r>
            <a:r>
              <a:rPr b="1"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will not </a:t>
            </a:r>
            <a:r>
              <a:rPr lang="en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be able to apply for scholarships designated for seniors. 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65" name="Google Shape;465;p54"/>
          <p:cNvSpPr txBox="1"/>
          <p:nvPr>
            <p:ph idx="2" type="body"/>
          </p:nvPr>
        </p:nvSpPr>
        <p:spPr>
          <a:xfrm>
            <a:off x="2084693" y="4799493"/>
            <a:ext cx="4974600" cy="1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fontScale="5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6363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1" name="Google Shape;47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375" y="152400"/>
            <a:ext cx="59452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>
            <p:ph idx="4294967295" type="ctrTitle"/>
          </p:nvPr>
        </p:nvSpPr>
        <p:spPr>
          <a:xfrm>
            <a:off x="383300" y="284375"/>
            <a:ext cx="7764600" cy="160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The nuts and bolts of High School</a:t>
            </a:r>
            <a:endParaRPr sz="6100"/>
          </a:p>
        </p:txBody>
      </p:sp>
      <p:sp>
        <p:nvSpPr>
          <p:cNvPr id="230" name="Google Shape;230;p2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Schedule</a:t>
            </a:r>
            <a:endParaRPr/>
          </a:p>
        </p:txBody>
      </p:sp>
      <p:sp>
        <p:nvSpPr>
          <p:cNvPr id="236" name="Google Shape;236;p2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3"/>
          <p:cNvSpPr txBox="1"/>
          <p:nvPr>
            <p:ph idx="1" type="body"/>
          </p:nvPr>
        </p:nvSpPr>
        <p:spPr>
          <a:xfrm>
            <a:off x="1188175" y="1506350"/>
            <a:ext cx="6426300" cy="22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/>
              <a:t>Block 4 x 4  Fall &amp; Spring Semester</a:t>
            </a:r>
            <a:endParaRPr sz="1600"/>
          </a:p>
        </p:txBody>
      </p:sp>
      <p:graphicFrame>
        <p:nvGraphicFramePr>
          <p:cNvPr id="238" name="Google Shape;238;p23"/>
          <p:cNvGraphicFramePr/>
          <p:nvPr/>
        </p:nvGraphicFramePr>
        <p:xfrm>
          <a:off x="1444200" y="19103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{7FFB813C-3BBA-48ED-9AF9-38B60938A100}</a:tableStyleId>
              </a:tblPr>
              <a:tblGrid>
                <a:gridCol w="1416050"/>
                <a:gridCol w="1296400"/>
                <a:gridCol w="1535700"/>
                <a:gridCol w="1416050"/>
              </a:tblGrid>
              <a:tr h="423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highlight>
                            <a:schemeClr val="accent5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1st semester</a:t>
                      </a:r>
                      <a:endParaRPr sz="1300">
                        <a:highlight>
                          <a:schemeClr val="accent5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highlight>
                            <a:schemeClr val="accent5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Period</a:t>
                      </a:r>
                      <a:endParaRPr sz="1300">
                        <a:highlight>
                          <a:schemeClr val="accent5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highlight>
                            <a:schemeClr val="accent5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2nd semester</a:t>
                      </a:r>
                      <a:endParaRPr sz="1300">
                        <a:highlight>
                          <a:schemeClr val="accent5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accent5"/>
                          </a:highlight>
                        </a:rPr>
                        <a:t>Period</a:t>
                      </a:r>
                      <a:endParaRPr>
                        <a:highlight>
                          <a:schemeClr val="accent5"/>
                        </a:highlight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618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Foods I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1st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English I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1st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18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Healthful Living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2nd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Business Essentials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2nd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3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FOM 1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3rd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Math IB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3rd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3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World History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4th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Earth Science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4th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 schedule (subject to Change)</a:t>
            </a:r>
            <a:endParaRPr/>
          </a:p>
        </p:txBody>
      </p:sp>
      <p:sp>
        <p:nvSpPr>
          <p:cNvPr id="244" name="Google Shape;244;p2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5" name="Google Shape;2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600" y="1485750"/>
            <a:ext cx="5115200" cy="21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Smart Lunch (Students Maximizing Achievement Relationships &amp; Time)</a:t>
            </a:r>
            <a:endParaRPr sz="2400"/>
          </a:p>
        </p:txBody>
      </p:sp>
      <p:sp>
        <p:nvSpPr>
          <p:cNvPr id="251" name="Google Shape;251;p2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725" y="1384450"/>
            <a:ext cx="6395651" cy="31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Getting involved at PCHS</a:t>
            </a:r>
            <a:endParaRPr sz="2400"/>
          </a:p>
        </p:txBody>
      </p:sp>
      <p:sp>
        <p:nvSpPr>
          <p:cNvPr id="258" name="Google Shape;258;p2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26"/>
          <p:cNvSpPr txBox="1"/>
          <p:nvPr/>
        </p:nvSpPr>
        <p:spPr>
          <a:xfrm>
            <a:off x="6182350" y="1195625"/>
            <a:ext cx="26031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** Volunteer hours are great for college applications. However, they are not required for graduation and are not documented by the school.</a:t>
            </a:r>
            <a:endParaRPr b="1"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Student Activities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**</a:t>
            </a:r>
            <a:endParaRPr b="1"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0" name="Google Shape;2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00" y="1283675"/>
            <a:ext cx="4952275" cy="31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at Panther Creek</a:t>
            </a:r>
            <a:endParaRPr/>
          </a:p>
        </p:txBody>
      </p:sp>
      <p:sp>
        <p:nvSpPr>
          <p:cNvPr id="266" name="Google Shape;266;p27"/>
          <p:cNvSpPr txBox="1"/>
          <p:nvPr>
            <p:ph idx="1" type="body"/>
          </p:nvPr>
        </p:nvSpPr>
        <p:spPr>
          <a:xfrm>
            <a:off x="1188175" y="1506350"/>
            <a:ext cx="6426300" cy="303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Parents: Weekly Catamount Messenger to email on file with PowerSchool.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Students: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Scrolling announcements played all day in classrooms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Catamount TV: Video news every Monday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Daily announcements every morning 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Canvas via PCHS Student Announcements </a:t>
            </a:r>
            <a:endParaRPr/>
          </a:p>
        </p:txBody>
      </p:sp>
      <p:sp>
        <p:nvSpPr>
          <p:cNvPr id="267" name="Google Shape;267;p2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6089B0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